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70" r:id="rId15"/>
    <p:sldId id="271" r:id="rId16"/>
    <p:sldId id="272" r:id="rId17"/>
    <p:sldId id="273" r:id="rId18"/>
    <p:sldId id="276" r:id="rId19"/>
    <p:sldId id="291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297" r:id="rId41"/>
    <p:sldId id="298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BE5D6"/>
    <a:srgbClr val="FFC000"/>
    <a:srgbClr val="7030A0"/>
    <a:srgbClr val="FFF2CC"/>
    <a:srgbClr val="E2F0D9"/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02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127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CFB25-9DD4-4ACC-901D-079BFD9F090A}" type="datetimeFigureOut">
              <a:rPr lang="ko-KR" altLang="en-US" smtClean="0"/>
              <a:t>2020. 5. 30.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1EB4A-A55E-45B9-9798-E1CE234DA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01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3295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528486"/>
            <a:ext cx="9144000" cy="3295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2848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BF9224AC-FDF1-42F0-88A3-1EE4CBBB2828}" type="datetimeFigureOut">
              <a:rPr lang="ko-KR" altLang="en-US" smtClean="0"/>
              <a:pPr/>
              <a:t>2020. 5. 30.</a:t>
            </a:fld>
            <a:endParaRPr lang="ko-KR" alt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28486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2848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69E7DA9B-4874-4184-95AC-3BDDD36BAD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9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2020. 5. 30.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815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2020. 5. 30.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23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3538"/>
            <a:ext cx="9144000" cy="583813"/>
          </a:xfrm>
        </p:spPr>
        <p:txBody>
          <a:bodyPr>
            <a:noAutofit/>
          </a:bodyPr>
          <a:lstStyle>
            <a:lvl1pPr>
              <a:defRPr sz="320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19485"/>
            <a:ext cx="9144000" cy="5409001"/>
          </a:xfrm>
        </p:spPr>
        <p:txBody>
          <a:bodyPr>
            <a:normAutofit/>
          </a:bodyPr>
          <a:lstStyle>
            <a:lvl1pPr>
              <a:defRPr sz="24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3295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528486"/>
            <a:ext cx="9144000" cy="3295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2848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BF9224AC-FDF1-42F0-88A3-1EE4CBBB2828}" type="datetimeFigureOut">
              <a:rPr lang="ko-KR" altLang="en-US" smtClean="0"/>
              <a:pPr/>
              <a:t>2020. 5. 30.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28486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2848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69E7DA9B-4874-4184-95AC-3BDDD36BAD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34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2020. 5. 30.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88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2020. 5. 30.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6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2020. 5. 30.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4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2020. 5. 30.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970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2020. 5. 30.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01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2020. 5. 30.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750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2020. 5. 30.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58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3295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528486"/>
            <a:ext cx="9144000" cy="3295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9" name="NAVERLABS_LOGO_SIGNATURE_BLACK.png"/>
          <p:cNvPicPr>
            <a:picLocks noChangeAspect="1"/>
          </p:cNvPicPr>
          <p:nvPr userDrawn="1"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8248135" y="32728"/>
            <a:ext cx="864973" cy="27493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5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F9224AC-FDF1-42F0-88A3-1EE4CBBB2828}" type="datetimeFigureOut">
              <a:rPr lang="ko-KR" altLang="en-US" smtClean="0"/>
              <a:pPr/>
              <a:t>2020. 5. 30.</a:t>
            </a:fld>
            <a:endParaRPr lang="ko-KR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92875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E7DA9B-4874-4184-95AC-3BDDD36BAD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5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youtube.com/watch?v=5-acCtyKf7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outube.com/watch?v=xcgVztdMrX4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5747" y="1958341"/>
            <a:ext cx="6858000" cy="1314816"/>
          </a:xfrm>
        </p:spPr>
        <p:txBody>
          <a:bodyPr>
            <a:noAutofit/>
          </a:bodyPr>
          <a:lstStyle/>
          <a:p>
            <a:r>
              <a:rPr lang="en-US" altLang="ko-KR" sz="4400" dirty="0"/>
              <a:t>Artificial Intelligence </a:t>
            </a: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82997" y="3840499"/>
            <a:ext cx="6858000" cy="810079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sz="2800" dirty="0" err="1"/>
              <a:t>Yukyung</a:t>
            </a:r>
            <a:r>
              <a:rPr lang="en-US" altLang="ko-KR" sz="2800" dirty="0"/>
              <a:t> Choi</a:t>
            </a:r>
          </a:p>
          <a:p>
            <a:pPr algn="r"/>
            <a:r>
              <a:rPr lang="en-US" altLang="ko-KR" sz="1800" dirty="0"/>
              <a:t>2019.04.09</a:t>
            </a:r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6334" y="6532736"/>
            <a:ext cx="42001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https://github.com/unizard/2019.Spring.AI</a:t>
            </a:r>
          </a:p>
        </p:txBody>
      </p:sp>
    </p:spTree>
    <p:extLst>
      <p:ext uri="{BB962C8B-B14F-4D97-AF65-F5344CB8AC3E}">
        <p14:creationId xmlns:p14="http://schemas.microsoft.com/office/powerpoint/2010/main" val="248274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Preprocessing for gradient descent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03" y="1928553"/>
            <a:ext cx="8685393" cy="314221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90971" y="5162721"/>
                <a:ext cx="2801390" cy="996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ko-KR" sz="32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ko-KR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971" y="5162721"/>
                <a:ext cx="2801390" cy="9964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63287" y="5399357"/>
            <a:ext cx="2765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>
                <a:latin typeface="Tahoma" charset="0"/>
                <a:ea typeface="Tahoma" charset="0"/>
                <a:cs typeface="Tahoma" charset="0"/>
              </a:rPr>
              <a:t>Standardization:</a:t>
            </a:r>
            <a:endParaRPr kumimoji="1" lang="ko-KR" altLang="en-US" sz="2800" dirty="0"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67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What is a overfitting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19486"/>
            <a:ext cx="9144000" cy="1041824"/>
          </a:xfrm>
        </p:spPr>
        <p:txBody>
          <a:bodyPr/>
          <a:lstStyle/>
          <a:p>
            <a:r>
              <a:rPr kumimoji="1" lang="en-US" altLang="ko-KR" dirty="0"/>
              <a:t>Our model is very good with training data set(with memorization)</a:t>
            </a:r>
          </a:p>
          <a:p>
            <a:r>
              <a:rPr kumimoji="1" lang="en-US" altLang="ko-KR" dirty="0"/>
              <a:t>Not good at test dataset or in real use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62" y="3187410"/>
            <a:ext cx="7365076" cy="3341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4017" y="2593571"/>
            <a:ext cx="2533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solidFill>
                  <a:srgbClr val="C00000"/>
                </a:solidFill>
                <a:latin typeface="Tahoma" charset="0"/>
                <a:ea typeface="Tahoma" charset="0"/>
                <a:cs typeface="Tahoma" charset="0"/>
              </a:rPr>
              <a:t>Overfitting model</a:t>
            </a:r>
            <a:endParaRPr kumimoji="1" lang="ko-KR" altLang="en-US" sz="2400" dirty="0">
              <a:solidFill>
                <a:srgbClr val="C00000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9064" y="2593571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C00000"/>
                </a:solidFill>
                <a:latin typeface="Tahoma" charset="0"/>
                <a:ea typeface="Tahoma" charset="0"/>
                <a:cs typeface="Tahoma" charset="0"/>
              </a:rPr>
              <a:t>Good model</a:t>
            </a:r>
            <a:endParaRPr kumimoji="1" lang="ko-KR" altLang="en-US" sz="2400" dirty="0">
              <a:solidFill>
                <a:srgbClr val="C00000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59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Solutions for overfitting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More training data</a:t>
            </a:r>
          </a:p>
          <a:p>
            <a:r>
              <a:rPr kumimoji="1" lang="en-US" altLang="ko-KR" dirty="0"/>
              <a:t>Reduce the number of features</a:t>
            </a:r>
          </a:p>
          <a:p>
            <a:r>
              <a:rPr kumimoji="1" lang="en-US" altLang="ko-KR" b="1" dirty="0">
                <a:solidFill>
                  <a:srgbClr val="C00000"/>
                </a:solidFill>
              </a:rPr>
              <a:t>Regularization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333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Regularization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19485"/>
            <a:ext cx="9144000" cy="825693"/>
          </a:xfrm>
        </p:spPr>
        <p:txBody>
          <a:bodyPr/>
          <a:lstStyle/>
          <a:p>
            <a:r>
              <a:rPr kumimoji="1" lang="en-US" altLang="ko-KR" dirty="0"/>
              <a:t>Let’s not have too big numbers in the weight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50" y="3138747"/>
            <a:ext cx="5930900" cy="2197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7404" y="2493818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Loss function</a:t>
            </a:r>
            <a:endParaRPr kumimoji="1"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05797" y="2498613"/>
            <a:ext cx="147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regularization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321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Performance evaluation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Use the learned parameter (</a:t>
            </a:r>
            <a:r>
              <a:rPr kumimoji="1" lang="en-US" altLang="ko-KR" dirty="0" err="1"/>
              <a:t>W,b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Use the unseen data</a:t>
            </a:r>
          </a:p>
          <a:p>
            <a:pPr lvl="1"/>
            <a:r>
              <a:rPr kumimoji="1" lang="en-US" altLang="ko-KR" dirty="0"/>
              <a:t>Do not use training data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183773" y="3628303"/>
            <a:ext cx="2111433" cy="11970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Tahoma" charset="0"/>
                <a:ea typeface="Tahoma" charset="0"/>
                <a:cs typeface="Tahoma" charset="0"/>
              </a:rPr>
              <a:t>ML</a:t>
            </a:r>
          </a:p>
          <a:p>
            <a:pPr algn="ctr"/>
            <a:r>
              <a:rPr kumimoji="1" lang="en-US" altLang="ko-KR" sz="3200" dirty="0">
                <a:latin typeface="Tahoma" charset="0"/>
                <a:ea typeface="Tahoma" charset="0"/>
                <a:cs typeface="Tahoma" charset="0"/>
              </a:rPr>
              <a:t>model</a:t>
            </a:r>
            <a:endParaRPr kumimoji="1" lang="ko-KR" altLang="en-US" sz="3200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761" y="3976447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latin typeface="Tahoma" charset="0"/>
                <a:ea typeface="Tahoma" charset="0"/>
                <a:cs typeface="Tahoma" charset="0"/>
              </a:rPr>
              <a:t>Data input</a:t>
            </a:r>
            <a:endParaRPr kumimoji="1" lang="ko-KR" altLang="en-US" sz="2400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79247" y="3995986"/>
            <a:ext cx="2424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Tahoma" charset="0"/>
                <a:ea typeface="Tahoma" charset="0"/>
                <a:cs typeface="Tahoma" charset="0"/>
              </a:rPr>
              <a:t>Predicted output</a:t>
            </a:r>
            <a:endParaRPr kumimoji="1" lang="ko-KR" altLang="en-US" sz="2400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오른쪽 화살표[R] 6"/>
          <p:cNvSpPr/>
          <p:nvPr/>
        </p:nvSpPr>
        <p:spPr>
          <a:xfrm>
            <a:off x="2394065" y="3995986"/>
            <a:ext cx="789708" cy="46166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오른쪽 화살표[R] 7"/>
          <p:cNvSpPr/>
          <p:nvPr/>
        </p:nvSpPr>
        <p:spPr>
          <a:xfrm>
            <a:off x="5310586" y="3976446"/>
            <a:ext cx="789708" cy="46166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8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Evaluation using training set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19485"/>
            <a:ext cx="9144000" cy="2305359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Just memorization instead of understanding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For example) Examination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7" y="2845030"/>
            <a:ext cx="2133600" cy="3416300"/>
          </a:xfrm>
          <a:prstGeom prst="rect">
            <a:avLst/>
          </a:prstGeom>
        </p:spPr>
      </p:pic>
      <p:sp>
        <p:nvSpPr>
          <p:cNvPr id="5" name="오른쪽 중괄호[R] 4"/>
          <p:cNvSpPr/>
          <p:nvPr/>
        </p:nvSpPr>
        <p:spPr>
          <a:xfrm>
            <a:off x="2928852" y="3059082"/>
            <a:ext cx="246611" cy="2942705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3308465" y="4422370"/>
            <a:ext cx="1395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Training data</a:t>
            </a:r>
            <a:endParaRPr kumimoji="1"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59188" y="4422370"/>
            <a:ext cx="269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  <a:latin typeface="Tahoma" charset="0"/>
                <a:ea typeface="Tahoma" charset="0"/>
                <a:cs typeface="Tahoma" charset="0"/>
              </a:rPr>
              <a:t>100% correct </a:t>
            </a:r>
            <a:r>
              <a:rPr kumimoji="1" lang="en-US" altLang="ko-KR">
                <a:solidFill>
                  <a:srgbClr val="C00000"/>
                </a:solidFill>
                <a:latin typeface="Tahoma" charset="0"/>
                <a:ea typeface="Tahoma" charset="0"/>
                <a:cs typeface="Tahoma" charset="0"/>
              </a:rPr>
              <a:t>(accuracy)</a:t>
            </a:r>
            <a:endParaRPr kumimoji="1" lang="ko-KR" altLang="en-US" dirty="0">
              <a:solidFill>
                <a:srgbClr val="C00000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187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Evaluation using </a:t>
            </a:r>
            <a:r>
              <a:rPr kumimoji="1" lang="en-US" altLang="ko-KR" dirty="0">
                <a:solidFill>
                  <a:srgbClr val="C00000"/>
                </a:solidFill>
              </a:rPr>
              <a:t>disjointed</a:t>
            </a:r>
            <a:r>
              <a:rPr kumimoji="1" lang="en-US" altLang="ko-KR" dirty="0"/>
              <a:t> train &amp; test sets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784913"/>
            <a:ext cx="6350000" cy="3644900"/>
          </a:xfrm>
        </p:spPr>
      </p:pic>
    </p:spTree>
    <p:extLst>
      <p:ext uri="{BB962C8B-B14F-4D97-AF65-F5344CB8AC3E}">
        <p14:creationId xmlns:p14="http://schemas.microsoft.com/office/powerpoint/2010/main" val="746025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Training, validation and test sets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" y="2383314"/>
            <a:ext cx="7302500" cy="2514600"/>
          </a:xfrm>
        </p:spPr>
      </p:pic>
    </p:spTree>
    <p:extLst>
      <p:ext uri="{BB962C8B-B14F-4D97-AF65-F5344CB8AC3E}">
        <p14:creationId xmlns:p14="http://schemas.microsoft.com/office/powerpoint/2010/main" val="1368990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19485"/>
            <a:ext cx="9144000" cy="3519017"/>
          </a:xfrm>
        </p:spPr>
        <p:txBody>
          <a:bodyPr anchor="ctr">
            <a:normAutofit/>
          </a:bodyPr>
          <a:lstStyle/>
          <a:p>
            <a:r>
              <a:rPr lang="en-US" altLang="ko-KR" sz="2300" dirty="0"/>
              <a:t>Learning rate</a:t>
            </a:r>
          </a:p>
          <a:p>
            <a:r>
              <a:rPr lang="en-US" altLang="ko-KR" dirty="0"/>
              <a:t>Data preprocessing</a:t>
            </a:r>
          </a:p>
          <a:p>
            <a:r>
              <a:rPr lang="en-US" altLang="ko-KR" dirty="0"/>
              <a:t>Avoid overfitting</a:t>
            </a:r>
          </a:p>
          <a:p>
            <a:pPr lvl="1"/>
            <a:r>
              <a:rPr lang="en-US" altLang="ko-KR" dirty="0"/>
              <a:t>More training data</a:t>
            </a:r>
          </a:p>
          <a:p>
            <a:pPr lvl="1"/>
            <a:r>
              <a:rPr lang="en-US" altLang="ko-KR" dirty="0"/>
              <a:t>Regularization</a:t>
            </a:r>
          </a:p>
          <a:p>
            <a:r>
              <a:rPr kumimoji="1" lang="en-US" altLang="ko-KR" dirty="0"/>
              <a:t>Performance evaluation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975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19485"/>
            <a:ext cx="9144000" cy="3519017"/>
          </a:xfrm>
        </p:spPr>
        <p:txBody>
          <a:bodyPr anchor="ctr">
            <a:normAutofit/>
          </a:bodyPr>
          <a:lstStyle/>
          <a:p>
            <a:r>
              <a:rPr lang="en-US" altLang="ko-KR" sz="2300" dirty="0"/>
              <a:t>History of MLP</a:t>
            </a:r>
          </a:p>
        </p:txBody>
      </p:sp>
    </p:spTree>
    <p:extLst>
      <p:ext uri="{BB962C8B-B14F-4D97-AF65-F5344CB8AC3E}">
        <p14:creationId xmlns:p14="http://schemas.microsoft.com/office/powerpoint/2010/main" val="52067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19485"/>
            <a:ext cx="9144000" cy="3519017"/>
          </a:xfrm>
        </p:spPr>
        <p:txBody>
          <a:bodyPr anchor="ctr">
            <a:normAutofit/>
          </a:bodyPr>
          <a:lstStyle/>
          <a:p>
            <a:r>
              <a:rPr lang="en-US" altLang="ko-KR" sz="2300" dirty="0"/>
              <a:t>Learning rate</a:t>
            </a:r>
          </a:p>
          <a:p>
            <a:r>
              <a:rPr lang="en-US" altLang="ko-KR" dirty="0"/>
              <a:t>Data preprocessing</a:t>
            </a:r>
          </a:p>
          <a:p>
            <a:r>
              <a:rPr lang="en-US" altLang="ko-KR" dirty="0"/>
              <a:t>Avoid overfitting</a:t>
            </a:r>
          </a:p>
          <a:p>
            <a:pPr lvl="1"/>
            <a:r>
              <a:rPr lang="en-US" altLang="ko-KR" dirty="0"/>
              <a:t>More training data</a:t>
            </a:r>
          </a:p>
          <a:p>
            <a:pPr lvl="1"/>
            <a:r>
              <a:rPr lang="en-US" altLang="ko-KR" dirty="0"/>
              <a:t>Regularization</a:t>
            </a:r>
          </a:p>
          <a:p>
            <a:r>
              <a:rPr kumimoji="1" lang="en-US" altLang="ko-KR" dirty="0"/>
              <a:t>Performance evaluation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5544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Ultimate dream: thinking machine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2305844"/>
            <a:ext cx="8318500" cy="3035300"/>
          </a:xfrm>
        </p:spPr>
      </p:pic>
    </p:spTree>
    <p:extLst>
      <p:ext uri="{BB962C8B-B14F-4D97-AF65-F5344CB8AC3E}">
        <p14:creationId xmlns:p14="http://schemas.microsoft.com/office/powerpoint/2010/main" val="835149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Activation function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894017"/>
            <a:ext cx="7315200" cy="3759200"/>
          </a:xfrm>
        </p:spPr>
      </p:pic>
      <p:sp>
        <p:nvSpPr>
          <p:cNvPr id="5" name="직사각형 4"/>
          <p:cNvSpPr/>
          <p:nvPr/>
        </p:nvSpPr>
        <p:spPr>
          <a:xfrm>
            <a:off x="4455622" y="1894017"/>
            <a:ext cx="3873731" cy="1248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7"/>
          <a:stretch/>
        </p:blipFill>
        <p:spPr>
          <a:xfrm>
            <a:off x="4904509" y="947351"/>
            <a:ext cx="4056612" cy="200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2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Logistic regression units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2642394"/>
            <a:ext cx="5321300" cy="2362200"/>
          </a:xfrm>
        </p:spPr>
      </p:pic>
    </p:spTree>
    <p:extLst>
      <p:ext uri="{BB962C8B-B14F-4D97-AF65-F5344CB8AC3E}">
        <p14:creationId xmlns:p14="http://schemas.microsoft.com/office/powerpoint/2010/main" val="233096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Hardware implementations</a:t>
            </a:r>
            <a:endParaRPr kumimoji="1"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2" y="1565548"/>
            <a:ext cx="7778050" cy="3970727"/>
          </a:xfrm>
        </p:spPr>
      </p:pic>
    </p:spTree>
    <p:extLst>
      <p:ext uri="{BB962C8B-B14F-4D97-AF65-F5344CB8AC3E}">
        <p14:creationId xmlns:p14="http://schemas.microsoft.com/office/powerpoint/2010/main" val="1368106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False Promises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053807"/>
            <a:ext cx="8432800" cy="2641600"/>
          </a:xfrm>
        </p:spPr>
      </p:pic>
    </p:spTree>
    <p:extLst>
      <p:ext uri="{BB962C8B-B14F-4D97-AF65-F5344CB8AC3E}">
        <p14:creationId xmlns:p14="http://schemas.microsoft.com/office/powerpoint/2010/main" val="2076653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(Simple) AND/OR Problem: linearly separable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12" y="2205660"/>
            <a:ext cx="4721975" cy="2796509"/>
          </a:xfrm>
        </p:spPr>
      </p:pic>
    </p:spTree>
    <p:extLst>
      <p:ext uri="{BB962C8B-B14F-4D97-AF65-F5344CB8AC3E}">
        <p14:creationId xmlns:p14="http://schemas.microsoft.com/office/powerpoint/2010/main" val="1590291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(Simple) XOR Problem: linearly separable?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25" y="1710444"/>
            <a:ext cx="6185237" cy="3061061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262" y="2396424"/>
            <a:ext cx="14605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02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XOR Problem is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Perceptron(1969) by Marvin Minsky, founder of the MIT AI Lab</a:t>
            </a:r>
          </a:p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38" y="1918340"/>
            <a:ext cx="2597266" cy="3858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2582" y="2360815"/>
            <a:ext cx="59020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ko-KR" sz="2400" dirty="0">
                <a:latin typeface="Tahoma" charset="0"/>
                <a:ea typeface="Tahoma" charset="0"/>
                <a:cs typeface="Tahoma" charset="0"/>
              </a:rPr>
              <a:t>We need to use MLP, multiplayer perceptron (multilayer neural nets)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ko-KR" sz="2400" dirty="0">
              <a:latin typeface="Tahoma" charset="0"/>
              <a:ea typeface="Tahoma" charset="0"/>
              <a:cs typeface="Tahom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ko-KR" sz="2400" dirty="0">
                <a:solidFill>
                  <a:srgbClr val="C00000"/>
                </a:solidFill>
                <a:latin typeface="Tahoma" charset="0"/>
                <a:ea typeface="Tahoma" charset="0"/>
                <a:cs typeface="Tahoma" charset="0"/>
              </a:rPr>
              <a:t>No on on earth had found a viable way to train</a:t>
            </a:r>
            <a:r>
              <a:rPr kumimoji="1" lang="en-US" altLang="ko-KR" sz="2400" dirty="0">
                <a:latin typeface="Tahoma" charset="0"/>
                <a:ea typeface="Tahoma" charset="0"/>
                <a:cs typeface="Tahoma" charset="0"/>
              </a:rPr>
              <a:t> MLPs good enough to learn such simple functions.</a:t>
            </a:r>
          </a:p>
          <a:p>
            <a:pPr marL="342900" indent="-342900">
              <a:buFont typeface="Arial" charset="0"/>
              <a:buChar char="•"/>
            </a:pPr>
            <a:endParaRPr kumimoji="1" lang="ko-KR" altLang="en-US" sz="2400" dirty="0"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755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No one on earth had found a viable way to train*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66807" y="5519651"/>
            <a:ext cx="225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Tahoma" charset="0"/>
                <a:ea typeface="Tahoma" charset="0"/>
                <a:cs typeface="Tahoma" charset="0"/>
              </a:rPr>
              <a:t>Marvin Minsky, 1969</a:t>
            </a:r>
            <a:endParaRPr kumimoji="1" lang="ko-KR" alt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1981200"/>
            <a:ext cx="5372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00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History of MLP training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19486"/>
            <a:ext cx="9144000" cy="509810"/>
          </a:xfrm>
        </p:spPr>
        <p:txBody>
          <a:bodyPr/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Backpropagation</a:t>
            </a:r>
            <a:r>
              <a:rPr kumimoji="1" lang="en-US" altLang="ko-KR" dirty="0"/>
              <a:t> (1974, 1982 by Paul </a:t>
            </a:r>
            <a:r>
              <a:rPr kumimoji="1" lang="en-US" altLang="ko-KR" dirty="0" err="1"/>
              <a:t>Werbos</a:t>
            </a:r>
            <a:r>
              <a:rPr kumimoji="1" lang="en-US" altLang="ko-KR" dirty="0"/>
              <a:t>, 1986 by Hinton)</a:t>
            </a:r>
          </a:p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311400"/>
            <a:ext cx="80010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5955" y="4892160"/>
            <a:ext cx="5052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Tahoma" charset="0"/>
                <a:ea typeface="Tahoma" charset="0"/>
                <a:cs typeface="Tahoma" charset="0"/>
              </a:rPr>
              <a:t>Re-discovery: Backpropagation by Hinton</a:t>
            </a:r>
          </a:p>
          <a:p>
            <a:endParaRPr kumimoji="1" lang="en-US" altLang="ko-KR" dirty="0">
              <a:latin typeface="Tahoma" charset="0"/>
              <a:ea typeface="Tahoma" charset="0"/>
              <a:cs typeface="Tahoma" charset="0"/>
            </a:endParaRPr>
          </a:p>
          <a:p>
            <a:r>
              <a:rPr kumimoji="1" lang="ko-KR" altLang="en-US" dirty="0">
                <a:latin typeface="Tahoma" charset="0"/>
                <a:ea typeface="Tahoma" charset="0"/>
                <a:cs typeface="Tahoma" charset="0"/>
              </a:rPr>
              <a:t>이후로</a:t>
            </a:r>
            <a:r>
              <a:rPr kumimoji="1" lang="en-US" altLang="ko-KR" dirty="0">
                <a:latin typeface="Tahoma" charset="0"/>
                <a:ea typeface="Tahoma" charset="0"/>
                <a:cs typeface="Tahoma" charset="0"/>
              </a:rPr>
              <a:t>,</a:t>
            </a:r>
            <a:r>
              <a:rPr kumimoji="1" lang="ko-KR" alt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kumimoji="1" lang="en-US" altLang="ko-KR" dirty="0">
                <a:latin typeface="Tahoma" charset="0"/>
                <a:ea typeface="Tahoma" charset="0"/>
                <a:cs typeface="Tahoma" charset="0"/>
              </a:rPr>
              <a:t>XOR</a:t>
            </a:r>
            <a:r>
              <a:rPr kumimoji="1" lang="ko-KR" altLang="en-US" dirty="0">
                <a:latin typeface="Tahoma" charset="0"/>
                <a:ea typeface="Tahoma" charset="0"/>
                <a:cs typeface="Tahoma" charset="0"/>
              </a:rPr>
              <a:t>보다 더 복잡한 문제를 풀기 시작함</a:t>
            </a:r>
          </a:p>
        </p:txBody>
      </p:sp>
    </p:spTree>
    <p:extLst>
      <p:ext uri="{BB962C8B-B14F-4D97-AF65-F5344CB8AC3E}">
        <p14:creationId xmlns:p14="http://schemas.microsoft.com/office/powerpoint/2010/main" val="267103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What is a Learning rate</a:t>
            </a:r>
            <a:endParaRPr kumimoji="1"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7731" y="1345146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Loss function</a:t>
            </a:r>
            <a:endParaRPr kumimoji="1" lang="ko-KR" altLang="en-US" sz="2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99" y="1879600"/>
            <a:ext cx="6827751" cy="372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14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Convolutional Neural Networks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28" y="1159610"/>
            <a:ext cx="4292600" cy="293370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/>
          <a:stretch/>
        </p:blipFill>
        <p:spPr>
          <a:xfrm>
            <a:off x="465507" y="4093310"/>
            <a:ext cx="6500554" cy="20581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3310" y="5040959"/>
            <a:ext cx="210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LeNet-5, </a:t>
            </a:r>
            <a:r>
              <a:rPr kumimoji="1" lang="en-US" altLang="ko-KR" dirty="0" err="1"/>
              <a:t>Lecun</a:t>
            </a:r>
            <a:r>
              <a:rPr kumimoji="1" lang="en-US" altLang="ko-KR" dirty="0"/>
              <a:t> 1980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7087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Popularity of Neural Network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Neural Network based Autonomous Car</a:t>
            </a:r>
            <a:endParaRPr lang="en-US" altLang="ko-KR" dirty="0"/>
          </a:p>
          <a:p>
            <a:r>
              <a:rPr lang="en-US" altLang="ko-KR" dirty="0" err="1"/>
              <a:t>NavLab</a:t>
            </a:r>
            <a:r>
              <a:rPr lang="en-US" altLang="ko-KR" dirty="0"/>
              <a:t> 1984-1994, CMU</a:t>
            </a:r>
            <a:endParaRPr lang="en-US" altLang="ko-KR" dirty="0">
              <a:hlinkClick r:id="rId2"/>
            </a:endParaRPr>
          </a:p>
          <a:p>
            <a:pPr lvl="1"/>
            <a:r>
              <a:rPr lang="en-US" altLang="ko-KR" dirty="0">
                <a:hlinkClick r:id="rId2"/>
              </a:rPr>
              <a:t>https://www.youtube.com/watch?v=5-acCtyKf7E</a:t>
            </a:r>
            <a:endParaRPr lang="en-US" altLang="ko-KR" dirty="0"/>
          </a:p>
          <a:p>
            <a:pPr lvl="1"/>
            <a:r>
              <a:rPr kumimoji="1" lang="en-US" altLang="ko-KR" dirty="0"/>
              <a:t>Load Detection &amp; Wheel Control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99" y="2954907"/>
            <a:ext cx="3680461" cy="328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5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Popularity of Neural Network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Terminator 2</a:t>
            </a:r>
            <a:endParaRPr lang="en-US" altLang="ko-KR" dirty="0">
              <a:hlinkClick r:id="rId2"/>
            </a:endParaRPr>
          </a:p>
          <a:p>
            <a:endParaRPr lang="en-US" altLang="ko-KR" dirty="0">
              <a:hlinkClick r:id="rId2"/>
            </a:endParaRPr>
          </a:p>
          <a:p>
            <a:r>
              <a:rPr lang="en-US" altLang="ko-KR" dirty="0">
                <a:hlinkClick r:id="rId2"/>
              </a:rPr>
              <a:t>https://www.youtube.com/watch?v=xcgVztdMrX4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“My CPU is a neural-net processor</a:t>
            </a:r>
            <a:r>
              <a:rPr kumimoji="1" lang="mr-IN" altLang="ko-KR" dirty="0"/>
              <a:t>…</a:t>
            </a:r>
            <a:r>
              <a:rPr kumimoji="1" lang="en-US" altLang="ko-KR" dirty="0"/>
              <a:t>.a learning computer.”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96" y="3054729"/>
            <a:ext cx="7860377" cy="282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27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 Big problem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Backpropagation just did not work well for normal neural nets with many layers</a:t>
            </a:r>
          </a:p>
          <a:p>
            <a:r>
              <a:rPr kumimoji="1" lang="en-US" altLang="ko-KR" dirty="0"/>
              <a:t>Other rising machine learning algorithms: SVM, Random Forest, etc.</a:t>
            </a:r>
          </a:p>
          <a:p>
            <a:r>
              <a:rPr kumimoji="1" lang="en-US" altLang="ko-KR" dirty="0"/>
              <a:t>1995 “Comparison of Learning algorithms for Handwritten Digit Recognition” by </a:t>
            </a:r>
            <a:r>
              <a:rPr kumimoji="1" lang="en-US" altLang="ko-KR" dirty="0" err="1"/>
              <a:t>LeCun</a:t>
            </a:r>
            <a:r>
              <a:rPr kumimoji="1" lang="en-US" altLang="ko-KR" dirty="0"/>
              <a:t> et al. found that this new approach worked better.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0" y="4021807"/>
            <a:ext cx="8725080" cy="190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84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Breakthrough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In 2006 and 2007 by Hinton and </a:t>
            </a:r>
            <a:r>
              <a:rPr kumimoji="1" lang="en-US" altLang="ko-KR" dirty="0" err="1"/>
              <a:t>Bengio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(2006) Neural networks with may layers really could be trained well, if the weights are initialized in a clever way rather than randomly.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(2007)Deep machine learning methods are more efficient for difficult problems than shallow methods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Rebranding to </a:t>
            </a:r>
            <a:r>
              <a:rPr kumimoji="1" lang="en-US" altLang="ko-KR" b="1" dirty="0">
                <a:solidFill>
                  <a:srgbClr val="C00000"/>
                </a:solidFill>
              </a:rPr>
              <a:t>Deep Nets, Deep Learning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689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Breakthrough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562894"/>
            <a:ext cx="8420100" cy="4521200"/>
          </a:xfrm>
        </p:spPr>
      </p:pic>
    </p:spTree>
    <p:extLst>
      <p:ext uri="{BB962C8B-B14F-4D97-AF65-F5344CB8AC3E}">
        <p14:creationId xmlns:p14="http://schemas.microsoft.com/office/powerpoint/2010/main" val="689408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Breakthrough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23" y="1173926"/>
            <a:ext cx="7560753" cy="4994117"/>
          </a:xfrm>
        </p:spPr>
      </p:pic>
      <p:sp>
        <p:nvSpPr>
          <p:cNvPr id="5" name="TextBox 4"/>
          <p:cNvSpPr txBox="1"/>
          <p:nvPr/>
        </p:nvSpPr>
        <p:spPr>
          <a:xfrm>
            <a:off x="3757352" y="3147764"/>
            <a:ext cx="2776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t>26.2% </a:t>
            </a:r>
            <a:r>
              <a:rPr kumimoji="1" lang="en-US" altLang="ko-KR" sz="2800" dirty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  <a:sym typeface="Wingdings"/>
              </a:rPr>
              <a:t>15.3%</a:t>
            </a:r>
            <a:endParaRPr kumimoji="1" lang="ko-KR" altLang="en-US" sz="2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2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After Breakthrough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Neural Networks that can explain Photos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1" y="2013526"/>
            <a:ext cx="7714212" cy="347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63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After Breakthrough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Deep API Learning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31" y="1853737"/>
            <a:ext cx="6318648" cy="2984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0474" y="5063447"/>
            <a:ext cx="6786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C00000"/>
                </a:solidFill>
                <a:latin typeface="Tahoma" charset="0"/>
                <a:ea typeface="Tahoma" charset="0"/>
                <a:cs typeface="Tahoma" charset="0"/>
              </a:rPr>
              <a:t>“Copy a file and save it to your destination path”</a:t>
            </a:r>
            <a:endParaRPr kumimoji="1" lang="ko-KR" altLang="en-US" sz="2400" dirty="0">
              <a:solidFill>
                <a:srgbClr val="C00000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77364" y="5697246"/>
            <a:ext cx="1789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solidFill>
                  <a:srgbClr val="C00000"/>
                </a:solidFill>
                <a:latin typeface="Tahoma" charset="0"/>
                <a:ea typeface="Tahoma" charset="0"/>
                <a:cs typeface="Tahoma" charset="0"/>
              </a:rPr>
              <a:t>20%</a:t>
            </a:r>
            <a:r>
              <a:rPr kumimoji="1" lang="en-US" altLang="ko-KR" sz="2400">
                <a:solidFill>
                  <a:srgbClr val="C00000"/>
                </a:solidFill>
                <a:latin typeface="Tahoma" charset="0"/>
                <a:ea typeface="Tahoma" charset="0"/>
                <a:cs typeface="Tahoma" charset="0"/>
                <a:sym typeface="Wingdings"/>
              </a:rPr>
              <a:t>60%</a:t>
            </a:r>
            <a:endParaRPr kumimoji="1" lang="ko-KR" altLang="en-US" sz="2400" dirty="0">
              <a:solidFill>
                <a:srgbClr val="C00000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59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After Breakthrough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Speech recognition errors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790700"/>
            <a:ext cx="73279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55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Large learning rate: overshooting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1498600"/>
            <a:ext cx="48387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34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After Breakthrough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Altari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231900"/>
            <a:ext cx="4737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17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79173"/>
            <a:ext cx="9144000" cy="583813"/>
          </a:xfrm>
        </p:spPr>
        <p:txBody>
          <a:bodyPr/>
          <a:lstStyle/>
          <a:p>
            <a:r>
              <a:rPr kumimoji="1" lang="en-US" altLang="ko-KR"/>
              <a:t>Geoffrey Hinton’s summary of findings up to today</a:t>
            </a:r>
            <a:br>
              <a:rPr kumimoji="1" lang="en-US" altLang="ko-KR"/>
            </a:b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546167"/>
            <a:ext cx="9144000" cy="4982319"/>
          </a:xfrm>
        </p:spPr>
        <p:txBody>
          <a:bodyPr/>
          <a:lstStyle/>
          <a:p>
            <a:endParaRPr kumimoji="1" lang="en-US" altLang="ko-KR" dirty="0"/>
          </a:p>
          <a:p>
            <a:r>
              <a:rPr kumimoji="1" lang="en-US" altLang="ko-KR" dirty="0"/>
              <a:t>Our labeled datasets were thousands of times too small</a:t>
            </a:r>
          </a:p>
          <a:p>
            <a:r>
              <a:rPr kumimoji="1" lang="en-US" altLang="ko-KR" dirty="0"/>
              <a:t>Our computers were millions of times too slow</a:t>
            </a:r>
          </a:p>
          <a:p>
            <a:r>
              <a:rPr kumimoji="1" lang="en-US" altLang="ko-KR" dirty="0"/>
              <a:t>We initialized the weights in a stupid way</a:t>
            </a:r>
          </a:p>
          <a:p>
            <a:r>
              <a:rPr kumimoji="1" lang="en-US" altLang="ko-KR" dirty="0"/>
              <a:t>We used the wrong type of non-linearity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113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Small learning rate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Takes too long, stops at local minimum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69" y="1887235"/>
            <a:ext cx="51054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75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Try several learning rates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Observe the cost function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Check it goes down in a reasonable rate </a:t>
            </a:r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150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Preprocessing for gradient descent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1899444"/>
            <a:ext cx="6007100" cy="3848100"/>
          </a:xfrm>
        </p:spPr>
      </p:pic>
    </p:spTree>
    <p:extLst>
      <p:ext uri="{BB962C8B-B14F-4D97-AF65-F5344CB8AC3E}">
        <p14:creationId xmlns:p14="http://schemas.microsoft.com/office/powerpoint/2010/main" val="25521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Preprocessing for gradient descent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2134394"/>
            <a:ext cx="6819900" cy="3378200"/>
          </a:xfrm>
        </p:spPr>
      </p:pic>
    </p:spTree>
    <p:extLst>
      <p:ext uri="{BB962C8B-B14F-4D97-AF65-F5344CB8AC3E}">
        <p14:creationId xmlns:p14="http://schemas.microsoft.com/office/powerpoint/2010/main" val="1634294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Preprocessing for gradient descent</a:t>
            </a:r>
            <a:endParaRPr kumimoji="1"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50" y="2077244"/>
            <a:ext cx="6870700" cy="3492500"/>
          </a:xfrm>
        </p:spPr>
      </p:pic>
    </p:spTree>
    <p:extLst>
      <p:ext uri="{BB962C8B-B14F-4D97-AF65-F5344CB8AC3E}">
        <p14:creationId xmlns:p14="http://schemas.microsoft.com/office/powerpoint/2010/main" val="771498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4901</TotalTime>
  <Words>626</Words>
  <Application>Microsoft Macintosh PowerPoint</Application>
  <PresentationFormat>화면 슬라이드 쇼(4:3)</PresentationFormat>
  <Paragraphs>126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맑은 고딕</vt:lpstr>
      <vt:lpstr>Arial</vt:lpstr>
      <vt:lpstr>Calibri</vt:lpstr>
      <vt:lpstr>Calibri Light</vt:lpstr>
      <vt:lpstr>Cambria Math</vt:lpstr>
      <vt:lpstr>Tahoma</vt:lpstr>
      <vt:lpstr>Office 테마</vt:lpstr>
      <vt:lpstr>Artificial Intelligence </vt:lpstr>
      <vt:lpstr>Agenda</vt:lpstr>
      <vt:lpstr>What is a Learning rate</vt:lpstr>
      <vt:lpstr>Large learning rate: overshooting</vt:lpstr>
      <vt:lpstr>Small learning rate</vt:lpstr>
      <vt:lpstr>Try several learning rates</vt:lpstr>
      <vt:lpstr>Data Preprocessing for gradient descent</vt:lpstr>
      <vt:lpstr>Data Preprocessing for gradient descent</vt:lpstr>
      <vt:lpstr>Data Preprocessing for gradient descent</vt:lpstr>
      <vt:lpstr>Data Preprocessing for gradient descent</vt:lpstr>
      <vt:lpstr>What is a overfitting</vt:lpstr>
      <vt:lpstr>Solutions for overfitting</vt:lpstr>
      <vt:lpstr>Regularization</vt:lpstr>
      <vt:lpstr>Performance evaluation</vt:lpstr>
      <vt:lpstr>Evaluation using training set</vt:lpstr>
      <vt:lpstr>Evaluation using disjointed train &amp; test sets</vt:lpstr>
      <vt:lpstr>Training, validation and test sets</vt:lpstr>
      <vt:lpstr>Summary</vt:lpstr>
      <vt:lpstr>Agenda</vt:lpstr>
      <vt:lpstr>Ultimate dream: thinking machine</vt:lpstr>
      <vt:lpstr>Activation function</vt:lpstr>
      <vt:lpstr>Logistic regression units</vt:lpstr>
      <vt:lpstr>Hardware implementations</vt:lpstr>
      <vt:lpstr>False Promises</vt:lpstr>
      <vt:lpstr>(Simple) AND/OR Problem: linearly separable</vt:lpstr>
      <vt:lpstr>(Simple) XOR Problem: linearly separable?</vt:lpstr>
      <vt:lpstr>XOR Problem is </vt:lpstr>
      <vt:lpstr>No one on earth had found a viable way to train*</vt:lpstr>
      <vt:lpstr>History of MLP training</vt:lpstr>
      <vt:lpstr>Convolutional Neural Networks</vt:lpstr>
      <vt:lpstr>Popularity of Neural Network</vt:lpstr>
      <vt:lpstr>Popularity of Neural Network</vt:lpstr>
      <vt:lpstr>A Big problem</vt:lpstr>
      <vt:lpstr>Breakthrough</vt:lpstr>
      <vt:lpstr>Breakthrough</vt:lpstr>
      <vt:lpstr>Breakthrough</vt:lpstr>
      <vt:lpstr>After Breakthrough</vt:lpstr>
      <vt:lpstr>After Breakthrough</vt:lpstr>
      <vt:lpstr>After Breakthrough</vt:lpstr>
      <vt:lpstr>After Breakthrough</vt:lpstr>
      <vt:lpstr>Geoffrey Hinton’s summary of findings up to today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최유경</cp:lastModifiedBy>
  <cp:revision>526</cp:revision>
  <cp:lastPrinted>2019-04-09T00:29:34Z</cp:lastPrinted>
  <dcterms:created xsi:type="dcterms:W3CDTF">2019-02-27T01:15:33Z</dcterms:created>
  <dcterms:modified xsi:type="dcterms:W3CDTF">2020-05-30T07:31:43Z</dcterms:modified>
</cp:coreProperties>
</file>